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2"/>
  </p:notesMasterIdLst>
  <p:handoutMasterIdLst>
    <p:handoutMasterId r:id="rId23"/>
  </p:handoutMasterIdLst>
  <p:sldIdLst>
    <p:sldId id="261" r:id="rId3"/>
    <p:sldId id="305" r:id="rId4"/>
    <p:sldId id="262" r:id="rId5"/>
    <p:sldId id="313" r:id="rId6"/>
    <p:sldId id="312" r:id="rId7"/>
    <p:sldId id="265" r:id="rId8"/>
    <p:sldId id="268" r:id="rId9"/>
    <p:sldId id="271" r:id="rId10"/>
    <p:sldId id="272" r:id="rId11"/>
    <p:sldId id="273" r:id="rId12"/>
    <p:sldId id="317" r:id="rId13"/>
    <p:sldId id="274" r:id="rId14"/>
    <p:sldId id="276" r:id="rId15"/>
    <p:sldId id="277" r:id="rId16"/>
    <p:sldId id="315" r:id="rId17"/>
    <p:sldId id="310" r:id="rId18"/>
    <p:sldId id="309" r:id="rId19"/>
    <p:sldId id="314" r:id="rId20"/>
    <p:sldId id="318" r:id="rId21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462"/>
    <a:srgbClr val="666666"/>
    <a:srgbClr val="C10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1557" autoAdjust="0"/>
  </p:normalViewPr>
  <p:slideViewPr>
    <p:cSldViewPr>
      <p:cViewPr varScale="1">
        <p:scale>
          <a:sx n="72" d="100"/>
          <a:sy n="72" d="100"/>
        </p:scale>
        <p:origin x="8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C92A5-63E8-48C5-95CE-BCBB05E330FB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BD6B1-4D93-45F6-B357-5C42933FC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96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79F84-2427-4257-A1EE-DA2ED014E6C4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FCFD-1E3E-4DE2-A4F6-C477FA0FF69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5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11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&gt;2000 simulations each – changing random seed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20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Combination of probability of defence failure; loading;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7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18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FDD335E-1311-4F1E-BFC3-DE966747EBE4}" type="datetime1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0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373F93-BDC7-4953-A0A7-6D5D85FFFEDD}" type="datetime1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FEC42E3-1E6A-4CDA-A491-3231792324F8}" type="datetime1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7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page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52A637A-B8A2-4D67-A11F-B6DB18F6A3D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3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ADF9A4C2-1B4F-44F3-8A2A-94ABB85915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3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84823C3-8DF7-4F74-9819-CFE8167FDC2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8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DC41AA-1B4E-4955-91AE-FE7D51B52A4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44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B3DE8F8-F516-4D3D-88D7-B1DF6337A01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46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0E7CCF1-C317-4953-B0D6-1155B1E85C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25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183BEB3-2E54-4BC9-8062-9ADD03E1F1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3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A1556644-7163-4BA6-8F7E-C40348EB0E9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3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9433048" cy="10801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484785"/>
            <a:ext cx="11377264" cy="50405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724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0B7BDE7-DC3F-42B6-B6AC-772B68FB001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18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706C7E7-58BA-4B55-B98E-F48B2DE8E9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079296F-687F-4ACA-BC5E-55D1F106110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4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AD1A816-58FD-4934-8AC4-DEB889642674}" type="datetime1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B541CF5-022C-4142-B13C-B7C9E04DB360}" type="datetime1">
              <a:rPr lang="en-GB" smtClean="0"/>
              <a:t>26/06/2025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9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362DE2E-2FD3-417A-A146-5ACFFFA80880}" type="datetime1">
              <a:rPr lang="en-GB" smtClean="0"/>
              <a:t>26/06/2025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7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2134755-3C4A-43CF-B175-8F9D2CED9C91}" type="datetime1">
              <a:rPr lang="en-GB" smtClean="0"/>
              <a:t>26/06/2025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4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9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41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66F74FD-0E56-4DAD-B47F-6DD4FCBC3116}" type="datetime1">
              <a:rPr lang="en-GB" smtClean="0"/>
              <a:t>26/06/2025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5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923081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11206806" cy="518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432" y="301488"/>
            <a:ext cx="1831974" cy="6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7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youtube.com/watch?v=o0EOlc5n9O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840416" y="44624"/>
            <a:ext cx="223224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525" y="217723"/>
            <a:ext cx="1831974" cy="6792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70984" y="1083450"/>
            <a:ext cx="8710295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An Agent-Based Model of Flood Infrastructure Resilience</a:t>
            </a:r>
            <a:endParaRPr lang="en-GB" sz="4000" dirty="0"/>
          </a:p>
        </p:txBody>
      </p:sp>
      <p:pic>
        <p:nvPicPr>
          <p:cNvPr id="1026" name="Picture 2" descr="DAFNI Newsletter - November 2020 - Data &amp; Analytics Facility for ...">
            <a:extLst>
              <a:ext uri="{FF2B5EF4-FFF2-40B4-BE49-F238E27FC236}">
                <a16:creationId xmlns:a16="http://schemas.microsoft.com/office/drawing/2014/main" id="{FF06653F-3EBC-A7DA-0955-3B2179FA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60" y="217724"/>
            <a:ext cx="2639466" cy="9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14F910E2-8134-34CC-A00F-7700C0F2F7FD}"/>
              </a:ext>
            </a:extLst>
          </p:cNvPr>
          <p:cNvSpPr txBox="1">
            <a:spLocks/>
          </p:cNvSpPr>
          <p:nvPr/>
        </p:nvSpPr>
        <p:spPr>
          <a:xfrm>
            <a:off x="444633" y="4475183"/>
            <a:ext cx="11521280" cy="1249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b="0" dirty="0"/>
              <a:t>Richard Dawson</a:t>
            </a:r>
          </a:p>
          <a:p>
            <a:pPr algn="ctr"/>
            <a:r>
              <a:rPr lang="en-US" sz="2400" b="0" dirty="0"/>
              <a:t>Janetta Steyn, Robin Wardle, Michael Jones, Olivia Butters</a:t>
            </a:r>
            <a:endParaRPr lang="en-GB" sz="24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B10BD-D9BC-193C-A878-2B434DE86117}"/>
              </a:ext>
            </a:extLst>
          </p:cNvPr>
          <p:cNvSpPr txBox="1">
            <a:spLocks/>
          </p:cNvSpPr>
          <p:nvPr/>
        </p:nvSpPr>
        <p:spPr>
          <a:xfrm>
            <a:off x="821902" y="5612606"/>
            <a:ext cx="10528008" cy="1249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2000" i="1" dirty="0"/>
              <a:t>richard.dawson@newcastle.ac.uk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000" i="1" dirty="0"/>
              <a:t>@richdawson.bsky.social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000" i="1" dirty="0" err="1"/>
              <a:t>richard-dawson-newcastle</a:t>
            </a:r>
            <a:endParaRPr lang="en-GB" sz="20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E33CD8-193C-F541-6915-456C0C77B2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9910" y="5612606"/>
            <a:ext cx="397457" cy="38942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F39B0AF-2FE9-DD59-7FA1-D39B7D5E4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6092" y="6403425"/>
            <a:ext cx="359501" cy="35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D21A60-AB08-A895-B22B-F9D3ADBB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0098" y="6046662"/>
            <a:ext cx="357081" cy="3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33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4223792" y="1196752"/>
            <a:ext cx="1573977" cy="44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en-GB" sz="2800" b="1" dirty="0">
                <a:solidFill>
                  <a:schemeClr val="accent2"/>
                </a:solidFill>
                <a:latin typeface="Calibri" pitchFamily="34" charset="0"/>
              </a:rPr>
              <a:t>Defence F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Vulnerability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76EB8-93B3-F961-783D-96367105EA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1343449"/>
            <a:ext cx="2855640" cy="2246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5311D-77F9-BD26-8493-C57FC3BF6C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68" y="3736445"/>
            <a:ext cx="3738883" cy="2827360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A16B5543-C414-7733-067E-83CE5C4B7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00" y="3832873"/>
            <a:ext cx="1632295" cy="4221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en-GB" sz="2800" b="1" dirty="0">
                <a:solidFill>
                  <a:schemeClr val="accent2"/>
                </a:solidFill>
                <a:latin typeface="Calibri" pitchFamily="34" charset="0"/>
              </a:rPr>
              <a:t>Defence C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30CEB-3960-6F76-87F1-83C8DE5A7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57" y="1583559"/>
            <a:ext cx="6984783" cy="524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8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1FCF-95A2-32B1-3200-18559964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Effectiveness of flood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A8658-4C2B-E5D0-E8D7-EF04C9F61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938417"/>
            <a:ext cx="5112568" cy="4586927"/>
          </a:xfrm>
        </p:spPr>
        <p:txBody>
          <a:bodyPr>
            <a:normAutofit/>
          </a:bodyPr>
          <a:lstStyle/>
          <a:p>
            <a:r>
              <a:rPr lang="en-GB" sz="2400" dirty="0"/>
              <a:t>2173 simulations with / without flood warning</a:t>
            </a:r>
          </a:p>
          <a:p>
            <a:endParaRPr lang="en-GB" sz="2400" dirty="0"/>
          </a:p>
          <a:p>
            <a:r>
              <a:rPr lang="en-GB" sz="2400" dirty="0"/>
              <a:t>All agents respond to warning immediately</a:t>
            </a:r>
          </a:p>
          <a:p>
            <a:endParaRPr lang="en-GB" sz="2400" dirty="0"/>
          </a:p>
          <a:p>
            <a:r>
              <a:rPr lang="en-GB" sz="2400" dirty="0"/>
              <a:t>Alter random seed</a:t>
            </a:r>
          </a:p>
          <a:p>
            <a:endParaRPr lang="en-GB" sz="2400" dirty="0"/>
          </a:p>
          <a:p>
            <a:r>
              <a:rPr lang="en-GB" sz="2400" dirty="0"/>
              <a:t>Different variance</a:t>
            </a:r>
          </a:p>
        </p:txBody>
      </p:sp>
      <p:pic>
        <p:nvPicPr>
          <p:cNvPr id="2052" name="Picture 4" descr="Fig. 9">
            <a:extLst>
              <a:ext uri="{FF2B5EF4-FFF2-40B4-BE49-F238E27FC236}">
                <a16:creationId xmlns:a16="http://schemas.microsoft.com/office/drawing/2014/main" id="{B87896AD-F498-2618-A12D-85A341EEE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844824"/>
            <a:ext cx="5760640" cy="458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6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688705" y="1557371"/>
            <a:ext cx="8264525" cy="4957762"/>
            <a:chOff x="2154" y="119"/>
            <a:chExt cx="3538" cy="196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4" y="119"/>
              <a:ext cx="3538" cy="1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18" t="5028" r="3816" b="2623"/>
            <a:stretch>
              <a:fillRect/>
            </a:stretch>
          </p:blipFill>
          <p:spPr bwMode="auto">
            <a:xfrm>
              <a:off x="4635" y="1238"/>
              <a:ext cx="1043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to people vs.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5FD211-5CF0-8D84-467B-6E3C0DAF4974}"/>
                  </a:ext>
                </a:extLst>
              </p:cNvPr>
              <p:cNvSpPr txBox="1"/>
              <p:nvPr/>
            </p:nvSpPr>
            <p:spPr>
              <a:xfrm>
                <a:off x="1688705" y="836712"/>
                <a:ext cx="6813076" cy="72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𝑅𝑖𝑠𝑘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𝐷𝑒𝑓𝑒𝑛𝑐𝑒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𝑏𝑟𝑒𝑎𝑐h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𝐿𝑜𝑎𝑑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𝐿𝑜𝑎𝑑</m:t>
                              </m:r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𝑜𝑠𝑡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𝐵𝑟𝑒𝑎𝑐h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𝐿𝑜𝑎𝑑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5FD211-5CF0-8D84-467B-6E3C0DAF4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05" y="836712"/>
                <a:ext cx="6813076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E9DFD49-7978-37B6-4964-4BB1B45DE94C}"/>
              </a:ext>
            </a:extLst>
          </p:cNvPr>
          <p:cNvSpPr txBox="1"/>
          <p:nvPr/>
        </p:nvSpPr>
        <p:spPr>
          <a:xfrm>
            <a:off x="-21084" y="6623124"/>
            <a:ext cx="90246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DEFRA &amp; Environment Agency, Risk Assessment for Flood and Coastal Defence for Strategic Planning, R&amp;D TECHNICAL REPORT: W5B-030/TR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131716"/>
              </p:ext>
            </p:extLst>
          </p:nvPr>
        </p:nvGraphicFramePr>
        <p:xfrm>
          <a:off x="8400256" y="5104813"/>
          <a:ext cx="3663903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Economic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I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J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My Dropbox\Papers\WSUD2012\MultipleShelterLocations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2" y="1340768"/>
            <a:ext cx="7056784" cy="51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984" y="3717032"/>
            <a:ext cx="471601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-1800000">
            <a:off x="4108663" y="2717621"/>
            <a:ext cx="21602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41036" y="2420888"/>
            <a:ext cx="163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Breach location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Evacuation location</a:t>
            </a:r>
          </a:p>
        </p:txBody>
      </p:sp>
    </p:spTree>
    <p:extLst>
      <p:ext uri="{BB962C8B-B14F-4D97-AF65-F5344CB8AC3E}">
        <p14:creationId xmlns:p14="http://schemas.microsoft.com/office/powerpoint/2010/main" val="367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D:\My Dropbox\Papers\SocSim for CivEng\Figures\ScenarioComparison_lor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16" y="1196752"/>
            <a:ext cx="7272338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 rot="-1800000">
            <a:off x="3330375" y="3015266"/>
            <a:ext cx="234973" cy="7592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351511" y="2739430"/>
            <a:ext cx="163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Breach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Congestion</a:t>
            </a:r>
          </a:p>
        </p:txBody>
      </p:sp>
    </p:spTree>
    <p:extLst>
      <p:ext uri="{BB962C8B-B14F-4D97-AF65-F5344CB8AC3E}">
        <p14:creationId xmlns:p14="http://schemas.microsoft.com/office/powerpoint/2010/main" val="3934111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6EEAE9-4FB2-5060-8B6E-0306F03FAF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1835" y="1034031"/>
            <a:ext cx="2424805" cy="19788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057D7-988A-7F50-507B-E92A4A43A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196752"/>
            <a:ext cx="11377264" cy="5328593"/>
          </a:xfrm>
        </p:spPr>
        <p:txBody>
          <a:bodyPr>
            <a:normAutofit/>
          </a:bodyPr>
          <a:lstStyle/>
          <a:p>
            <a:r>
              <a:rPr lang="en-GB" sz="2400" dirty="0" err="1"/>
              <a:t>NetLogo</a:t>
            </a:r>
            <a:r>
              <a:rPr lang="en-GB" sz="2400" dirty="0"/>
              <a:t> code now in java</a:t>
            </a:r>
          </a:p>
          <a:p>
            <a:r>
              <a:rPr lang="en-GB" sz="2400" dirty="0"/>
              <a:t>Model workflow in DAFNI</a:t>
            </a:r>
          </a:p>
          <a:p>
            <a:r>
              <a:rPr lang="en-GB" sz="2400" dirty="0"/>
              <a:t>Standardised input data (*.</a:t>
            </a:r>
            <a:r>
              <a:rPr lang="en-GB" sz="2400" dirty="0" err="1"/>
              <a:t>json</a:t>
            </a:r>
            <a:r>
              <a:rPr lang="en-GB" sz="2400" dirty="0"/>
              <a:t>)</a:t>
            </a:r>
          </a:p>
          <a:p>
            <a:r>
              <a:rPr lang="en-GB" sz="2400" dirty="0"/>
              <a:t>Example </a:t>
            </a:r>
            <a:r>
              <a:rPr lang="en-GB" sz="2400" dirty="0" err="1"/>
              <a:t>datastet</a:t>
            </a:r>
            <a:r>
              <a:rPr lang="en-GB" sz="2400" dirty="0"/>
              <a:t> (</a:t>
            </a:r>
            <a:r>
              <a:rPr lang="en-GB" sz="2400" dirty="0" err="1"/>
              <a:t>Towyn</a:t>
            </a:r>
            <a:r>
              <a:rPr lang="en-GB" sz="2400" dirty="0"/>
              <a:t>, N. Wales)</a:t>
            </a:r>
          </a:p>
          <a:p>
            <a:r>
              <a:rPr lang="en-GB" sz="2400" dirty="0"/>
              <a:t>Instructions</a:t>
            </a:r>
          </a:p>
          <a:p>
            <a:endParaRPr lang="en-GB" sz="2400" dirty="0"/>
          </a:p>
          <a:p>
            <a:endParaRPr lang="en-GB" sz="2800" dirty="0"/>
          </a:p>
        </p:txBody>
      </p:sp>
      <p:pic>
        <p:nvPicPr>
          <p:cNvPr id="3076" name="Picture 3075" descr="A screenshot of a computer&#10;&#10;Description automatically generated">
            <a:extLst>
              <a:ext uri="{FF2B5EF4-FFF2-40B4-BE49-F238E27FC236}">
                <a16:creationId xmlns:a16="http://schemas.microsoft.com/office/drawing/2014/main" id="{F83AF04D-FF1B-7D20-3A9A-E29D6751DE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538" y="1000043"/>
            <a:ext cx="3909985" cy="2199366"/>
          </a:xfrm>
          <a:prstGeom prst="rect">
            <a:avLst/>
          </a:prstGeom>
        </p:spPr>
      </p:pic>
      <p:pic>
        <p:nvPicPr>
          <p:cNvPr id="3078" name="Picture 3077" descr="A screenshot of a computer&#10;&#10;Description automatically generated">
            <a:extLst>
              <a:ext uri="{FF2B5EF4-FFF2-40B4-BE49-F238E27FC236}">
                <a16:creationId xmlns:a16="http://schemas.microsoft.com/office/drawing/2014/main" id="{F4C0CD06-30AD-441D-0DED-3DC5E231C6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72" y="3531835"/>
            <a:ext cx="5386044" cy="302965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475A502-9E21-EBB8-6B42-1D726211BEA3}"/>
              </a:ext>
            </a:extLst>
          </p:cNvPr>
          <p:cNvGrpSpPr/>
          <p:nvPr/>
        </p:nvGrpSpPr>
        <p:grpSpPr>
          <a:xfrm>
            <a:off x="7153274" y="2372697"/>
            <a:ext cx="5038726" cy="4501909"/>
            <a:chOff x="-6422611" y="-1822512"/>
            <a:chExt cx="7912869" cy="6613947"/>
          </a:xfrm>
        </p:grpSpPr>
        <p:pic>
          <p:nvPicPr>
            <p:cNvPr id="26" name="Picture 2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402D7012-D2BF-5174-5186-0D6F77363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422611" y="2628477"/>
              <a:ext cx="7912869" cy="2162958"/>
            </a:xfrm>
            <a:prstGeom prst="rect">
              <a:avLst/>
            </a:prstGeom>
          </p:spPr>
        </p:pic>
        <p:pic>
          <p:nvPicPr>
            <p:cNvPr id="30" name="Picture 2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585793A3-1E54-6BA9-B375-E61847343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422611" y="-1822512"/>
              <a:ext cx="7912869" cy="4450989"/>
            </a:xfrm>
            <a:prstGeom prst="rect">
              <a:avLst/>
            </a:prstGeom>
          </p:spPr>
        </p:pic>
      </p:grpSp>
      <p:pic>
        <p:nvPicPr>
          <p:cNvPr id="4" name="Picture 2" descr="DAFNI Newsletter - November 2020 - Data &amp; Analytics Facility for ...">
            <a:extLst>
              <a:ext uri="{FF2B5EF4-FFF2-40B4-BE49-F238E27FC236}">
                <a16:creationId xmlns:a16="http://schemas.microsoft.com/office/drawing/2014/main" id="{5D9B7C22-32CC-C9A7-489E-91A47F134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72" y="220990"/>
            <a:ext cx="2639466" cy="9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F8583DF-FC56-7CCE-34B2-A754441E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800" y="116632"/>
            <a:ext cx="6778623" cy="1080120"/>
          </a:xfrm>
        </p:spPr>
        <p:txBody>
          <a:bodyPr>
            <a:normAutofit/>
          </a:bodyPr>
          <a:lstStyle/>
          <a:p>
            <a:r>
              <a:rPr lang="en-GB" dirty="0"/>
              <a:t>Centre of Excellence project</a:t>
            </a:r>
          </a:p>
        </p:txBody>
      </p:sp>
    </p:spTree>
    <p:extLst>
      <p:ext uri="{BB962C8B-B14F-4D97-AF65-F5344CB8AC3E}">
        <p14:creationId xmlns:p14="http://schemas.microsoft.com/office/powerpoint/2010/main" val="1719068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EC8E8-705C-2A6E-69E8-46AE504A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data application: Kibera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7B027-EAEF-AAB1-7F03-A0E881A3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5"/>
            <a:ext cx="5472608" cy="50405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F776D-A957-2016-B060-8AA9CDB9E193}"/>
              </a:ext>
            </a:extLst>
          </p:cNvPr>
          <p:cNvSpPr txBox="1"/>
          <p:nvPr/>
        </p:nvSpPr>
        <p:spPr>
          <a:xfrm>
            <a:off x="0" y="6469886"/>
            <a:ext cx="595198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Butters &amp; Dawson, Flood Evacuation in Informal Settlements: Application of an Agent-Based Model to Kibera Using Open Data</a:t>
            </a:r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GB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https://doi.org/10.3390/urbansci9010012</a:t>
            </a:r>
            <a:endParaRPr lang="en-GB" sz="105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344594-95CD-A353-00E3-9CB9BCC1E9B6}"/>
              </a:ext>
            </a:extLst>
          </p:cNvPr>
          <p:cNvGrpSpPr/>
          <p:nvPr/>
        </p:nvGrpSpPr>
        <p:grpSpPr>
          <a:xfrm>
            <a:off x="596198" y="902422"/>
            <a:ext cx="5217803" cy="5053155"/>
            <a:chOff x="3678522" y="1196752"/>
            <a:chExt cx="5217803" cy="5053155"/>
          </a:xfrm>
        </p:grpSpPr>
        <p:pic>
          <p:nvPicPr>
            <p:cNvPr id="1028" name="Picture 4" descr="Urbansci 09 00012 g006">
              <a:extLst>
                <a:ext uri="{FF2B5EF4-FFF2-40B4-BE49-F238E27FC236}">
                  <a16:creationId xmlns:a16="http://schemas.microsoft.com/office/drawing/2014/main" id="{EBA86664-BEAF-4883-8AF0-61D952EE9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522" y="2332890"/>
              <a:ext cx="5205252" cy="2780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Urbansci 09 00012 g008">
              <a:extLst>
                <a:ext uri="{FF2B5EF4-FFF2-40B4-BE49-F238E27FC236}">
                  <a16:creationId xmlns:a16="http://schemas.microsoft.com/office/drawing/2014/main" id="{DE2D9959-54C4-2814-B0D9-D17F095496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12149" y="4572071"/>
              <a:ext cx="1584176" cy="1677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Urbansci 09 00012 g008">
              <a:extLst>
                <a:ext uri="{FF2B5EF4-FFF2-40B4-BE49-F238E27FC236}">
                  <a16:creationId xmlns:a16="http://schemas.microsoft.com/office/drawing/2014/main" id="{0A96A607-2944-F7D9-03F1-E69840F663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81954" y="1196752"/>
              <a:ext cx="1662554" cy="1672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C9206BC-E650-5910-D841-7B3AC21FFD3A}"/>
              </a:ext>
            </a:extLst>
          </p:cNvPr>
          <p:cNvGrpSpPr/>
          <p:nvPr/>
        </p:nvGrpSpPr>
        <p:grpSpPr>
          <a:xfrm>
            <a:off x="5855296" y="3092554"/>
            <a:ext cx="6336704" cy="3648814"/>
            <a:chOff x="3528195" y="3918590"/>
            <a:chExt cx="5647476" cy="30018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0510E5-7C1C-1DFF-EEDC-F1A9BDFD6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0541"/>
            <a:stretch/>
          </p:blipFill>
          <p:spPr>
            <a:xfrm>
              <a:off x="3528195" y="3918590"/>
              <a:ext cx="5116125" cy="3001831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7758932-B1F1-9115-F35F-E403D5A54565}"/>
                </a:ext>
              </a:extLst>
            </p:cNvPr>
            <p:cNvGrpSpPr/>
            <p:nvPr/>
          </p:nvGrpSpPr>
          <p:grpSpPr>
            <a:xfrm>
              <a:off x="8519740" y="4640064"/>
              <a:ext cx="655931" cy="1984839"/>
              <a:chOff x="6029390" y="2268999"/>
              <a:chExt cx="655931" cy="198483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0832727-D137-955C-DF33-5D152EA5A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29390" y="2570103"/>
                <a:ext cx="493329" cy="1480027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3B785B-B984-B476-5078-BAF5B2F046C6}"/>
                  </a:ext>
                </a:extLst>
              </p:cNvPr>
              <p:cNvSpPr txBox="1"/>
              <p:nvPr/>
            </p:nvSpPr>
            <p:spPr>
              <a:xfrm rot="5400000">
                <a:off x="5539013" y="3107530"/>
                <a:ext cx="19848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People / m road length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72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8D80-81FC-E757-7A96-DCD6B694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hazards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A01611-CB82-F183-E4AF-2C24DB0053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070079"/>
            <a:ext cx="5050308" cy="5545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9F3E55-5A3F-B747-B61A-75D6F5AC2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436" y="836712"/>
            <a:ext cx="4415445" cy="28618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E6A758-4711-3497-9592-932047D91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435" y="3720774"/>
            <a:ext cx="5050307" cy="3030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4A6912-564A-15C6-B401-C158345D9E7F}"/>
              </a:ext>
            </a:extLst>
          </p:cNvPr>
          <p:cNvSpPr txBox="1"/>
          <p:nvPr/>
        </p:nvSpPr>
        <p:spPr>
          <a:xfrm>
            <a:off x="192932" y="6602868"/>
            <a:ext cx="3791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Jones et al. in 20</a:t>
            </a:r>
            <a:r>
              <a:rPr lang="en-GB" sz="1200" baseline="30000" dirty="0"/>
              <a:t>th</a:t>
            </a:r>
            <a:r>
              <a:rPr lang="en-GB" sz="1200" dirty="0"/>
              <a:t> European Social Simulation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426426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29D1-46F7-F559-8020-A71A6B04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AB711-30A1-DC29-421E-C67562127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340768"/>
            <a:ext cx="11377264" cy="525658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ABM enables consideration of how human behaviour and response alters flood incident outcomes</a:t>
            </a:r>
          </a:p>
          <a:p>
            <a:pPr lvl="1"/>
            <a:r>
              <a:rPr lang="en-GB" dirty="0"/>
              <a:t>Spatial structure and attributes of people/activities, hazard, and transport network all influence risk</a:t>
            </a:r>
          </a:p>
          <a:p>
            <a:pPr lvl="1"/>
            <a:r>
              <a:rPr lang="en-GB" dirty="0"/>
              <a:t>Identify emergent phenomena such as routes congested under multiple situations</a:t>
            </a:r>
          </a:p>
          <a:p>
            <a:endParaRPr lang="en-GB" dirty="0"/>
          </a:p>
          <a:p>
            <a:r>
              <a:rPr lang="en-GB" dirty="0"/>
              <a:t>Consideration of social risks can alter investment priorities</a:t>
            </a:r>
          </a:p>
          <a:p>
            <a:endParaRPr lang="en-GB" dirty="0"/>
          </a:p>
          <a:p>
            <a:r>
              <a:rPr lang="en-GB" dirty="0"/>
              <a:t>Uncertainties inevitable </a:t>
            </a:r>
            <a:r>
              <a:rPr lang="en-AU" dirty="0"/>
              <a:t>– but assumptions can be made transparent and explored.  </a:t>
            </a:r>
            <a:r>
              <a:rPr lang="en-GB" dirty="0"/>
              <a:t>Opportunities to improve this emerging from non-traditional data and AI</a:t>
            </a:r>
          </a:p>
          <a:p>
            <a:endParaRPr lang="en-GB" dirty="0"/>
          </a:p>
          <a:p>
            <a:r>
              <a:rPr lang="en-GB" dirty="0"/>
              <a:t>DAFNI Centre for Excellent project has laid foundations for wider case studies, new developments and integration with other DAFNI models</a:t>
            </a:r>
          </a:p>
        </p:txBody>
      </p:sp>
    </p:spTree>
    <p:extLst>
      <p:ext uri="{BB962C8B-B14F-4D97-AF65-F5344CB8AC3E}">
        <p14:creationId xmlns:p14="http://schemas.microsoft.com/office/powerpoint/2010/main" val="203214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840416" y="44624"/>
            <a:ext cx="223224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525" y="217723"/>
            <a:ext cx="1831974" cy="6792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70984" y="1083450"/>
            <a:ext cx="8710295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An Agent-Based Model of Flood Infrastructure Resilience</a:t>
            </a:r>
            <a:endParaRPr lang="en-GB" sz="4000" dirty="0"/>
          </a:p>
        </p:txBody>
      </p:sp>
      <p:pic>
        <p:nvPicPr>
          <p:cNvPr id="1026" name="Picture 2" descr="DAFNI Newsletter - November 2020 - Data &amp; Analytics Facility for ...">
            <a:extLst>
              <a:ext uri="{FF2B5EF4-FFF2-40B4-BE49-F238E27FC236}">
                <a16:creationId xmlns:a16="http://schemas.microsoft.com/office/drawing/2014/main" id="{FF06653F-3EBC-A7DA-0955-3B2179FA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60" y="217724"/>
            <a:ext cx="2639466" cy="9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14F910E2-8134-34CC-A00F-7700C0F2F7FD}"/>
              </a:ext>
            </a:extLst>
          </p:cNvPr>
          <p:cNvSpPr txBox="1">
            <a:spLocks/>
          </p:cNvSpPr>
          <p:nvPr/>
        </p:nvSpPr>
        <p:spPr>
          <a:xfrm>
            <a:off x="444633" y="4475183"/>
            <a:ext cx="11521280" cy="1249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b="0" dirty="0"/>
              <a:t>Richard Dawson</a:t>
            </a:r>
          </a:p>
          <a:p>
            <a:pPr algn="ctr"/>
            <a:r>
              <a:rPr lang="en-US" sz="2400" b="0" dirty="0"/>
              <a:t>Janetta Steyn, Robin Wardle, Michael Jones, Olivia Butters</a:t>
            </a:r>
            <a:endParaRPr lang="en-GB" sz="24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B10BD-D9BC-193C-A878-2B434DE86117}"/>
              </a:ext>
            </a:extLst>
          </p:cNvPr>
          <p:cNvSpPr txBox="1">
            <a:spLocks/>
          </p:cNvSpPr>
          <p:nvPr/>
        </p:nvSpPr>
        <p:spPr>
          <a:xfrm>
            <a:off x="821902" y="5612606"/>
            <a:ext cx="10528008" cy="1249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2000" i="1" dirty="0"/>
              <a:t>richard.dawson@newcastle.ac.uk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000" i="1" dirty="0"/>
              <a:t>@richdawson.bsky.social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000" i="1" dirty="0" err="1"/>
              <a:t>richard-dawson-newcastle</a:t>
            </a:r>
            <a:endParaRPr lang="en-GB" sz="20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E33CD8-193C-F541-6915-456C0C77B2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9910" y="5612606"/>
            <a:ext cx="397457" cy="38942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F39B0AF-2FE9-DD59-7FA1-D39B7D5E4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6092" y="6403425"/>
            <a:ext cx="359501" cy="35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D21A60-AB08-A895-B22B-F9D3ADBB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0098" y="6046662"/>
            <a:ext cx="357081" cy="3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6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assessment of flood risk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172680" y="4233525"/>
            <a:ext cx="3003440" cy="2651859"/>
            <a:chOff x="4381184" y="4127201"/>
            <a:chExt cx="3003440" cy="26518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1824" y="4149080"/>
              <a:ext cx="2872800" cy="262998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381184" y="4365104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11824" y="4149080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55781" y="4127201"/>
              <a:ext cx="1080120" cy="355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30657" y="1277302"/>
            <a:ext cx="2893696" cy="3003664"/>
            <a:chOff x="1430657" y="1331999"/>
            <a:chExt cx="2893696" cy="3003664"/>
          </a:xfrm>
        </p:grpSpPr>
        <p:grpSp>
          <p:nvGrpSpPr>
            <p:cNvPr id="18" name="Group 17"/>
            <p:cNvGrpSpPr/>
            <p:nvPr/>
          </p:nvGrpSpPr>
          <p:grpSpPr>
            <a:xfrm>
              <a:off x="1430657" y="1331999"/>
              <a:ext cx="2893696" cy="3003664"/>
              <a:chOff x="1487488" y="908720"/>
              <a:chExt cx="2893696" cy="300366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1504" y="1217424"/>
                <a:ext cx="2749680" cy="269496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487488" y="1124744"/>
                <a:ext cx="1080120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31504" y="908720"/>
                <a:ext cx="1080120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01064" y="940168"/>
                <a:ext cx="1080120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625144" y="1375487"/>
              <a:ext cx="2648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Property location (Impact)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80837" y="1277302"/>
            <a:ext cx="3003235" cy="2947469"/>
            <a:chOff x="6880837" y="1277302"/>
            <a:chExt cx="3003235" cy="2947469"/>
          </a:xfrm>
        </p:grpSpPr>
        <p:grpSp>
          <p:nvGrpSpPr>
            <p:cNvPr id="19" name="Group 18"/>
            <p:cNvGrpSpPr/>
            <p:nvPr/>
          </p:nvGrpSpPr>
          <p:grpSpPr>
            <a:xfrm>
              <a:off x="6880837" y="1277302"/>
              <a:ext cx="3003235" cy="2947469"/>
              <a:chOff x="6361404" y="1136515"/>
              <a:chExt cx="3003235" cy="294746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8048" y="1484784"/>
                <a:ext cx="2653920" cy="259920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361404" y="1528002"/>
                <a:ext cx="1080120" cy="9648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614959" y="1136515"/>
                <a:ext cx="1080120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284519" y="1167963"/>
                <a:ext cx="1080120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383924" y="1352126"/>
              <a:ext cx="2266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Probability of flooding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379154" y="3694312"/>
            <a:ext cx="281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Flood Risk </a:t>
            </a:r>
          </a:p>
          <a:p>
            <a:pPr algn="ctr"/>
            <a:r>
              <a:rPr lang="en-GB" dirty="0"/>
              <a:t>(Expected Annual Damages)</a:t>
            </a:r>
          </a:p>
        </p:txBody>
      </p:sp>
      <p:sp>
        <p:nvSpPr>
          <p:cNvPr id="23" name="Multiply 22"/>
          <p:cNvSpPr/>
          <p:nvPr/>
        </p:nvSpPr>
        <p:spPr>
          <a:xfrm>
            <a:off x="4977619" y="2384884"/>
            <a:ext cx="1427285" cy="12014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283193-58E8-753A-5B0D-AD2DC0CC2E06}"/>
              </a:ext>
            </a:extLst>
          </p:cNvPr>
          <p:cNvSpPr txBox="1"/>
          <p:nvPr/>
        </p:nvSpPr>
        <p:spPr>
          <a:xfrm>
            <a:off x="7674452" y="6427113"/>
            <a:ext cx="46313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Hall, Sayers, Dawson, </a:t>
            </a:r>
            <a:r>
              <a:rPr lang="en-GB" sz="1100" i="1" dirty="0"/>
              <a:t>National-scale Assessment of Current and Future</a:t>
            </a:r>
          </a:p>
          <a:p>
            <a:r>
              <a:rPr lang="en-GB" sz="1100" i="1" dirty="0"/>
              <a:t>Flood Risk in England and Wales</a:t>
            </a:r>
            <a:r>
              <a:rPr lang="en-GB" sz="1100" dirty="0"/>
              <a:t>, https://doi.org/10.1007/s11069-004-4546-7</a:t>
            </a:r>
          </a:p>
        </p:txBody>
      </p:sp>
    </p:spTree>
    <p:extLst>
      <p:ext uri="{BB962C8B-B14F-4D97-AF65-F5344CB8AC3E}">
        <p14:creationId xmlns:p14="http://schemas.microsoft.com/office/powerpoint/2010/main" val="46399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Flood resilience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488976" y="1844824"/>
            <a:ext cx="9025884" cy="475672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200" dirty="0"/>
              <a:t>Why do some floods generate higher damages or lead to greater loss of life – even in the same location?</a:t>
            </a:r>
          </a:p>
          <a:p>
            <a:endParaRPr lang="en-GB" sz="2200" dirty="0"/>
          </a:p>
          <a:p>
            <a:r>
              <a:rPr lang="en-GB" sz="2200" dirty="0"/>
              <a:t>Why are some communities ‘back on their feet’ much more quickly?</a:t>
            </a:r>
          </a:p>
          <a:p>
            <a:endParaRPr lang="en-GB" sz="2200" dirty="0"/>
          </a:p>
          <a:p>
            <a:r>
              <a:rPr lang="en-GB" sz="2200" dirty="0"/>
              <a:t>How do individuals, communities, organisations mediate </a:t>
            </a:r>
            <a:r>
              <a:rPr lang="en-GB" sz="2200" u="sng" dirty="0"/>
              <a:t>short term </a:t>
            </a:r>
            <a:r>
              <a:rPr lang="en-GB" sz="2200" dirty="0"/>
              <a:t>risks and prepare for </a:t>
            </a:r>
            <a:r>
              <a:rPr lang="en-GB" sz="2200" u="sng" dirty="0"/>
              <a:t>long term </a:t>
            </a:r>
            <a:r>
              <a:rPr lang="en-GB" sz="2200" dirty="0"/>
              <a:t>risks are crucial?</a:t>
            </a:r>
          </a:p>
          <a:p>
            <a:endParaRPr lang="en-GB" sz="2200" dirty="0"/>
          </a:p>
          <a:p>
            <a:r>
              <a:rPr lang="en-GB" sz="2200" dirty="0"/>
              <a:t>What contribution can non-flood defence measures such as warnings, temporary barriers, spatial planning, evacuation make?</a:t>
            </a:r>
          </a:p>
        </p:txBody>
      </p:sp>
    </p:spTree>
    <p:extLst>
      <p:ext uri="{BB962C8B-B14F-4D97-AF65-F5344CB8AC3E}">
        <p14:creationId xmlns:p14="http://schemas.microsoft.com/office/powerpoint/2010/main" val="14156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8375D-C277-6AA2-3A83-58288A11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Agent-based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0EB4D-E6E9-141F-230E-68EEF9DAD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1" y="1700062"/>
            <a:ext cx="6120680" cy="4752529"/>
          </a:xfrm>
        </p:spPr>
        <p:txBody>
          <a:bodyPr>
            <a:normAutofit/>
          </a:bodyPr>
          <a:lstStyle/>
          <a:p>
            <a:r>
              <a:rPr lang="en-GB" sz="2400" dirty="0"/>
              <a:t>An agent is an entity that functions autonomously in an environment in which other processes and agents exist</a:t>
            </a:r>
          </a:p>
          <a:p>
            <a:endParaRPr lang="en-GB" sz="2400" dirty="0"/>
          </a:p>
          <a:p>
            <a:r>
              <a:rPr lang="en-GB" sz="2400" dirty="0"/>
              <a:t>Agent-Based Modelling (ABM) combines</a:t>
            </a:r>
          </a:p>
          <a:p>
            <a:pPr lvl="1"/>
            <a:r>
              <a:rPr lang="en-GB" sz="2000" dirty="0"/>
              <a:t>Agents </a:t>
            </a:r>
          </a:p>
          <a:p>
            <a:pPr lvl="1"/>
            <a:r>
              <a:rPr lang="en-GB" sz="2000" dirty="0"/>
              <a:t>An environment </a:t>
            </a:r>
          </a:p>
          <a:p>
            <a:pPr lvl="1"/>
            <a:r>
              <a:rPr lang="en-GB" sz="2000" dirty="0"/>
              <a:t>Description of agent-agent and agent-environment interaction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46697D-6391-5DEC-3047-FC01A42CC516}"/>
              </a:ext>
            </a:extLst>
          </p:cNvPr>
          <p:cNvGrpSpPr/>
          <p:nvPr/>
        </p:nvGrpSpPr>
        <p:grpSpPr>
          <a:xfrm>
            <a:off x="7016105" y="1412776"/>
            <a:ext cx="5175895" cy="4981575"/>
            <a:chOff x="6179124" y="1050152"/>
            <a:chExt cx="5175895" cy="4981575"/>
          </a:xfrm>
        </p:grpSpPr>
        <p:pic>
          <p:nvPicPr>
            <p:cNvPr id="5" name="Picture 2" descr="Image preview">
              <a:extLst>
                <a:ext uri="{FF2B5EF4-FFF2-40B4-BE49-F238E27FC236}">
                  <a16:creationId xmlns:a16="http://schemas.microsoft.com/office/drawing/2014/main" id="{130F8C34-3E51-DE12-4891-1F26F717A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124" y="1050152"/>
              <a:ext cx="5153025" cy="498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E20078-1A71-511D-9F35-B174DB63ADA9}"/>
                </a:ext>
              </a:extLst>
            </p:cNvPr>
            <p:cNvSpPr txBox="1"/>
            <p:nvPr/>
          </p:nvSpPr>
          <p:spPr>
            <a:xfrm>
              <a:off x="9554819" y="1968504"/>
              <a:ext cx="18002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People, attributes and behavioural rules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4741C3-440C-D188-00CD-FE0AF1A77518}"/>
                </a:ext>
              </a:extLst>
            </p:cNvPr>
            <p:cNvSpPr txBox="1"/>
            <p:nvPr/>
          </p:nvSpPr>
          <p:spPr>
            <a:xfrm>
              <a:off x="9554819" y="3298205"/>
              <a:ext cx="18002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Location, attributes and physical properties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8ABFEE-B024-9AA7-F5C9-EC39FBFD2D75}"/>
                </a:ext>
              </a:extLst>
            </p:cNvPr>
            <p:cNvSpPr txBox="1"/>
            <p:nvPr/>
          </p:nvSpPr>
          <p:spPr>
            <a:xfrm>
              <a:off x="9554819" y="4790879"/>
              <a:ext cx="18002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Roads, buildings and other features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046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2A5F-9803-22FF-7B73-46A7326F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ABM to capture flood incident responses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AB7BA5-EF4C-D4E6-51D9-4100AB76FE53}"/>
              </a:ext>
            </a:extLst>
          </p:cNvPr>
          <p:cNvSpPr txBox="1">
            <a:spLocks/>
          </p:cNvSpPr>
          <p:nvPr/>
        </p:nvSpPr>
        <p:spPr>
          <a:xfrm>
            <a:off x="335360" y="1543768"/>
            <a:ext cx="6023261" cy="4981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Originally developed in </a:t>
            </a:r>
            <a:r>
              <a:rPr lang="en-GB" sz="2400" dirty="0" err="1"/>
              <a:t>NetLogo</a:t>
            </a:r>
            <a:r>
              <a:rPr lang="en-GB" sz="2400" dirty="0"/>
              <a:t>, now translated into java on DAFNI</a:t>
            </a:r>
          </a:p>
          <a:p>
            <a:endParaRPr lang="en-GB" sz="2400" dirty="0"/>
          </a:p>
          <a:p>
            <a:r>
              <a:rPr lang="en-GB" sz="2400" dirty="0"/>
              <a:t>People are represented as individual, autonomous agents</a:t>
            </a:r>
          </a:p>
          <a:p>
            <a:endParaRPr lang="en-GB" sz="2400" dirty="0"/>
          </a:p>
          <a:p>
            <a:r>
              <a:rPr lang="en-GB" sz="2400" dirty="0"/>
              <a:t>Hazard simulated using a 2D hydrodynamic model</a:t>
            </a:r>
          </a:p>
          <a:p>
            <a:endParaRPr lang="en-GB" sz="2400" dirty="0"/>
          </a:p>
          <a:p>
            <a:r>
              <a:rPr lang="en-GB" sz="2400" dirty="0"/>
              <a:t>At each time step, agents select their next action based on the current state of the system, environment constraints, and a predefined ruleset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F8C7D4-E4C4-BE47-2147-8504CFCDFDE9}"/>
              </a:ext>
            </a:extLst>
          </p:cNvPr>
          <p:cNvGrpSpPr/>
          <p:nvPr/>
        </p:nvGrpSpPr>
        <p:grpSpPr>
          <a:xfrm>
            <a:off x="6531118" y="1412776"/>
            <a:ext cx="5175895" cy="4981575"/>
            <a:chOff x="6179124" y="1050152"/>
            <a:chExt cx="5175895" cy="4981575"/>
          </a:xfrm>
        </p:grpSpPr>
        <p:pic>
          <p:nvPicPr>
            <p:cNvPr id="5" name="Picture 2" descr="Image preview">
              <a:extLst>
                <a:ext uri="{FF2B5EF4-FFF2-40B4-BE49-F238E27FC236}">
                  <a16:creationId xmlns:a16="http://schemas.microsoft.com/office/drawing/2014/main" id="{A72970AD-6387-1359-9215-DB5F3F4AE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124" y="1050152"/>
              <a:ext cx="5153025" cy="498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C3B012-70C4-5E5C-2141-BAE58C812510}"/>
                </a:ext>
              </a:extLst>
            </p:cNvPr>
            <p:cNvSpPr txBox="1"/>
            <p:nvPr/>
          </p:nvSpPr>
          <p:spPr>
            <a:xfrm>
              <a:off x="9554819" y="1968504"/>
              <a:ext cx="18002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People, attributes and behavioural rules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704D02-7211-C190-922D-BB8A9AE15F2B}"/>
                </a:ext>
              </a:extLst>
            </p:cNvPr>
            <p:cNvSpPr txBox="1"/>
            <p:nvPr/>
          </p:nvSpPr>
          <p:spPr>
            <a:xfrm>
              <a:off x="9554819" y="3298205"/>
              <a:ext cx="18002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Location, attributes and physical properties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19584E-CEE6-3C7B-EFB7-6B0003ECB9C9}"/>
                </a:ext>
              </a:extLst>
            </p:cNvPr>
            <p:cNvSpPr txBox="1"/>
            <p:nvPr/>
          </p:nvSpPr>
          <p:spPr>
            <a:xfrm>
              <a:off x="9554819" y="4790879"/>
              <a:ext cx="18002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Roads, buildings and other features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268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3204427" y="934120"/>
            <a:ext cx="2304256" cy="1794074"/>
          </a:xfrm>
          <a:prstGeom prst="can">
            <a:avLst>
              <a:gd name="adj" fmla="val 1136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en-GB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Spatial data:</a:t>
            </a:r>
          </a:p>
          <a:p>
            <a:pPr marL="0" lvl="1" fontAlgn="base">
              <a:spcBef>
                <a:spcPct val="0"/>
              </a:spcBef>
              <a:buFont typeface="Symbol" pitchFamily="18" charset="2"/>
              <a:buChar char="·"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Flood defences</a:t>
            </a:r>
          </a:p>
          <a:p>
            <a:pPr fontAlgn="base">
              <a:spcBef>
                <a:spcPct val="0"/>
              </a:spcBef>
              <a:buFont typeface="Symbol" pitchFamily="18" charset="2"/>
              <a:buChar char="·"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Ground elevation</a:t>
            </a:r>
          </a:p>
          <a:p>
            <a:pPr fontAlgn="base">
              <a:spcBef>
                <a:spcPct val="0"/>
              </a:spcBef>
              <a:buFont typeface="Symbol" pitchFamily="18" charset="2"/>
              <a:buChar char="·"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Transport network</a:t>
            </a:r>
          </a:p>
          <a:p>
            <a:pPr fontAlgn="base">
              <a:spcBef>
                <a:spcPct val="0"/>
              </a:spcBef>
              <a:buFont typeface="Symbol" pitchFamily="18" charset="2"/>
              <a:buChar char="·"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Property type and location</a:t>
            </a:r>
          </a:p>
          <a:p>
            <a:pPr fontAlgn="base">
              <a:spcBef>
                <a:spcPct val="0"/>
              </a:spcBef>
            </a:pPr>
            <a:r>
              <a:rPr lang="en-GB" sz="14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etc</a:t>
            </a:r>
            <a:r>
              <a:rPr lang="en-GB" sz="1400" dirty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.</a:t>
            </a:r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5467156" y="6377830"/>
            <a:ext cx="1255713" cy="388938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Risk analysis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6748059" y="1294160"/>
            <a:ext cx="2160240" cy="1440160"/>
          </a:xfrm>
          <a:prstGeom prst="can">
            <a:avLst>
              <a:gd name="adj" fmla="val 964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en-GB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Behaviour rules:</a:t>
            </a:r>
          </a:p>
          <a:p>
            <a:pPr marL="0" lvl="1" fontAlgn="base">
              <a:spcBef>
                <a:spcPct val="0"/>
              </a:spcBef>
              <a:buFont typeface="Symbol" pitchFamily="18" charset="2"/>
              <a:buChar char="·"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Normal interaction</a:t>
            </a:r>
          </a:p>
          <a:p>
            <a:pPr fontAlgn="base">
              <a:spcBef>
                <a:spcPct val="0"/>
              </a:spcBef>
              <a:buFont typeface="Symbol" pitchFamily="18" charset="2"/>
              <a:buChar char="·"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Response to warning</a:t>
            </a:r>
          </a:p>
          <a:p>
            <a:pPr fontAlgn="base">
              <a:spcBef>
                <a:spcPct val="0"/>
              </a:spcBef>
              <a:buFont typeface="Symbol" pitchFamily="18" charset="2"/>
              <a:buChar char="·"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Response to floodwater</a:t>
            </a:r>
          </a:p>
          <a:p>
            <a:pPr fontAlgn="base">
              <a:spcBef>
                <a:spcPct val="0"/>
              </a:spcBef>
            </a:pPr>
            <a:r>
              <a:rPr lang="en-GB" sz="14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etc</a:t>
            </a:r>
            <a:r>
              <a:rPr lang="en-GB" sz="1400" dirty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.</a:t>
            </a:r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1933048" y="4587130"/>
            <a:ext cx="2232000" cy="181959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en-GB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Event conditions:</a:t>
            </a:r>
          </a:p>
          <a:p>
            <a:pPr marL="0" lvl="1" fontAlgn="base">
              <a:spcBef>
                <a:spcPct val="0"/>
              </a:spcBef>
              <a:buFont typeface="Symbol" pitchFamily="18" charset="2"/>
              <a:buChar char="·"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Storm surge</a:t>
            </a:r>
          </a:p>
          <a:p>
            <a:pPr fontAlgn="base">
              <a:spcBef>
                <a:spcPct val="0"/>
              </a:spcBef>
              <a:buFont typeface="Symbol" pitchFamily="18" charset="2"/>
              <a:buChar char="·"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Failed defence</a:t>
            </a:r>
          </a:p>
          <a:p>
            <a:pPr fontAlgn="base">
              <a:spcBef>
                <a:spcPct val="0"/>
              </a:spcBef>
              <a:buFont typeface="Symbol" pitchFamily="18" charset="2"/>
              <a:buChar char="·"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Time of day </a:t>
            </a:r>
            <a:r>
              <a:rPr lang="en-GB" sz="14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etc</a:t>
            </a:r>
            <a:r>
              <a:rPr lang="en-GB" sz="1400" dirty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.</a:t>
            </a:r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8057523" y="5254600"/>
            <a:ext cx="1498848" cy="1369566"/>
          </a:xfrm>
          <a:prstGeom prst="can">
            <a:avLst>
              <a:gd name="adj" fmla="val 1193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en-GB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Vulnerability information:</a:t>
            </a:r>
            <a:endParaRPr lang="en-GB" sz="1600" b="1" dirty="0">
              <a:solidFill>
                <a:schemeClr val="tx2"/>
              </a:solidFill>
              <a:latin typeface="Times New Roman" pitchFamily="18" charset="0"/>
              <a:cs typeface="Arial" pitchFamily="34" charset="0"/>
            </a:endParaRPr>
          </a:p>
          <a:p>
            <a:pPr marL="0" lvl="1" fontAlgn="base">
              <a:spcBef>
                <a:spcPct val="0"/>
              </a:spcBef>
              <a:buFont typeface="Symbol" pitchFamily="18" charset="2"/>
              <a:buChar char="·"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Economic </a:t>
            </a:r>
            <a:endParaRPr lang="en-GB" sz="1400" dirty="0">
              <a:solidFill>
                <a:schemeClr val="tx2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buFont typeface="Symbol" pitchFamily="18" charset="2"/>
              <a:buChar char="·"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Drowning</a:t>
            </a:r>
          </a:p>
          <a:p>
            <a:pPr fontAlgn="base">
              <a:spcBef>
                <a:spcPct val="0"/>
              </a:spcBef>
            </a:pPr>
            <a:r>
              <a:rPr lang="en-GB" sz="14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etc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. </a:t>
            </a:r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1934571" y="3002920"/>
            <a:ext cx="2232248" cy="1512168"/>
          </a:xfrm>
          <a:custGeom>
            <a:avLst/>
            <a:gdLst>
              <a:gd name="G0" fmla="+- 16204 0 0"/>
              <a:gd name="G1" fmla="+- 5397 0 0"/>
              <a:gd name="G2" fmla="+- 21600 0 5397"/>
              <a:gd name="G3" fmla="+- 10800 0 5397"/>
              <a:gd name="G4" fmla="+- 21600 0 16204"/>
              <a:gd name="G5" fmla="*/ G4 G3 10800"/>
              <a:gd name="G6" fmla="+- 21600 0 G5"/>
              <a:gd name="T0" fmla="*/ 16204 w 21600"/>
              <a:gd name="T1" fmla="*/ 0 h 21600"/>
              <a:gd name="T2" fmla="*/ 0 w 21600"/>
              <a:gd name="T3" fmla="*/ 10800 h 21600"/>
              <a:gd name="T4" fmla="*/ 16204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4" y="0"/>
                </a:moveTo>
                <a:lnTo>
                  <a:pt x="16204" y="5397"/>
                </a:lnTo>
                <a:lnTo>
                  <a:pt x="3375" y="5397"/>
                </a:lnTo>
                <a:lnTo>
                  <a:pt x="3375" y="16203"/>
                </a:lnTo>
                <a:lnTo>
                  <a:pt x="16204" y="16203"/>
                </a:lnTo>
                <a:lnTo>
                  <a:pt x="1620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397"/>
                </a:moveTo>
                <a:lnTo>
                  <a:pt x="1350" y="16203"/>
                </a:lnTo>
                <a:lnTo>
                  <a:pt x="2700" y="16203"/>
                </a:lnTo>
                <a:lnTo>
                  <a:pt x="2700" y="5397"/>
                </a:lnTo>
                <a:close/>
              </a:path>
              <a:path w="21600" h="21600">
                <a:moveTo>
                  <a:pt x="0" y="5397"/>
                </a:moveTo>
                <a:lnTo>
                  <a:pt x="0" y="16203"/>
                </a:lnTo>
                <a:lnTo>
                  <a:pt x="675" y="16203"/>
                </a:lnTo>
                <a:lnTo>
                  <a:pt x="675" y="539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en-GB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Resilience actions:</a:t>
            </a:r>
          </a:p>
          <a:p>
            <a:pPr marL="0" lvl="1" fontAlgn="base">
              <a:spcBef>
                <a:spcPct val="0"/>
              </a:spcBef>
              <a:buFont typeface="Symbol" pitchFamily="18" charset="2"/>
              <a:buChar char="·"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Evacuation strategy</a:t>
            </a:r>
          </a:p>
          <a:p>
            <a:pPr fontAlgn="base">
              <a:spcBef>
                <a:spcPct val="0"/>
              </a:spcBef>
              <a:buFont typeface="Symbol" pitchFamily="18" charset="2"/>
              <a:buChar char="·"/>
            </a:pPr>
            <a:r>
              <a:rPr lang="en-GB" sz="140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Flood warning </a:t>
            </a:r>
            <a:r>
              <a:rPr lang="en-GB" sz="1400" i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etc</a:t>
            </a:r>
            <a:r>
              <a:rPr lang="en-GB" sz="1400" dirty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.</a:t>
            </a:r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316" name="Group 28"/>
          <p:cNvGrpSpPr>
            <a:grpSpLocks/>
          </p:cNvGrpSpPr>
          <p:nvPr/>
        </p:nvGrpSpPr>
        <p:grpSpPr bwMode="auto">
          <a:xfrm>
            <a:off x="4371795" y="3382392"/>
            <a:ext cx="3456384" cy="2232248"/>
            <a:chOff x="5376" y="8064"/>
            <a:chExt cx="3840" cy="2477"/>
          </a:xfrm>
        </p:grpSpPr>
        <p:sp>
          <p:nvSpPr>
            <p:cNvPr id="12317" name="AutoShape 29"/>
            <p:cNvSpPr>
              <a:spLocks noChangeArrowheads="1"/>
            </p:cNvSpPr>
            <p:nvPr/>
          </p:nvSpPr>
          <p:spPr bwMode="auto">
            <a:xfrm>
              <a:off x="5376" y="8064"/>
              <a:ext cx="3840" cy="2477"/>
            </a:xfrm>
            <a:prstGeom prst="flowChartProcess">
              <a:avLst/>
            </a:prstGeom>
            <a:solidFill>
              <a:srgbClr val="F2F2F2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600" b="1" dirty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</a:rPr>
                <a:t>ABM Environment</a:t>
              </a:r>
              <a:endPara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8" name="AutoShape 30"/>
            <p:cNvSpPr>
              <a:spLocks noChangeArrowheads="1"/>
            </p:cNvSpPr>
            <p:nvPr/>
          </p:nvSpPr>
          <p:spPr bwMode="auto">
            <a:xfrm>
              <a:off x="7607" y="9069"/>
              <a:ext cx="1457" cy="765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600" b="1" dirty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</a:rPr>
                <a:t>Agent simulation</a:t>
              </a:r>
              <a:endPara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9" name="AutoShape 31"/>
            <p:cNvSpPr>
              <a:spLocks noChangeArrowheads="1"/>
            </p:cNvSpPr>
            <p:nvPr/>
          </p:nvSpPr>
          <p:spPr bwMode="auto">
            <a:xfrm>
              <a:off x="5521" y="9070"/>
              <a:ext cx="1459" cy="76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600" b="1" dirty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</a:rPr>
                <a:t>Hydrodynamic simulation</a:t>
              </a:r>
              <a:endPara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0" name="AutoShape 32"/>
            <p:cNvSpPr>
              <a:spLocks noChangeArrowheads="1"/>
            </p:cNvSpPr>
            <p:nvPr/>
          </p:nvSpPr>
          <p:spPr bwMode="auto">
            <a:xfrm flipH="1" flipV="1">
              <a:off x="5560" y="8456"/>
              <a:ext cx="3110" cy="596"/>
            </a:xfrm>
            <a:prstGeom prst="curvedUpArrow">
              <a:avLst>
                <a:gd name="adj1" fmla="val 104362"/>
                <a:gd name="adj2" fmla="val 208725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12321" name="AutoShape 33"/>
            <p:cNvSpPr>
              <a:spLocks noChangeArrowheads="1"/>
            </p:cNvSpPr>
            <p:nvPr/>
          </p:nvSpPr>
          <p:spPr bwMode="auto">
            <a:xfrm>
              <a:off x="5915" y="9829"/>
              <a:ext cx="3110" cy="596"/>
            </a:xfrm>
            <a:prstGeom prst="curvedUpArrow">
              <a:avLst>
                <a:gd name="adj1" fmla="val 104362"/>
                <a:gd name="adj2" fmla="val 208725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cxnSp>
        <p:nvCxnSpPr>
          <p:cNvPr id="12322" name="AutoShape 34"/>
          <p:cNvCxnSpPr>
            <a:cxnSpLocks noChangeShapeType="1"/>
            <a:stCxn id="12312" idx="3"/>
            <a:endCxn id="12317" idx="0"/>
          </p:cNvCxnSpPr>
          <p:nvPr/>
        </p:nvCxnSpPr>
        <p:spPr bwMode="auto">
          <a:xfrm rot="5400000">
            <a:off x="6640047" y="2194260"/>
            <a:ext cx="648072" cy="172819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2323" name="AutoShape 35"/>
          <p:cNvCxnSpPr>
            <a:cxnSpLocks noChangeShapeType="1"/>
            <a:stCxn id="12310" idx="3"/>
            <a:endCxn id="12317" idx="0"/>
          </p:cNvCxnSpPr>
          <p:nvPr/>
        </p:nvCxnSpPr>
        <p:spPr bwMode="auto">
          <a:xfrm rot="16200000" flipH="1">
            <a:off x="4901172" y="2183577"/>
            <a:ext cx="654198" cy="174343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2324" name="AutoShape 36"/>
          <p:cNvCxnSpPr>
            <a:cxnSpLocks noChangeShapeType="1"/>
            <a:stCxn id="12317" idx="2"/>
            <a:endCxn id="12311" idx="0"/>
          </p:cNvCxnSpPr>
          <p:nvPr/>
        </p:nvCxnSpPr>
        <p:spPr bwMode="auto">
          <a:xfrm flipH="1">
            <a:off x="6095013" y="5614640"/>
            <a:ext cx="4975" cy="763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325" name="AutoShape 37"/>
          <p:cNvCxnSpPr>
            <a:cxnSpLocks noChangeShapeType="1"/>
            <a:stCxn id="12314" idx="2"/>
            <a:endCxn id="12311" idx="0"/>
          </p:cNvCxnSpPr>
          <p:nvPr/>
        </p:nvCxnSpPr>
        <p:spPr bwMode="auto">
          <a:xfrm rot="10800000" flipV="1">
            <a:off x="6095014" y="5939383"/>
            <a:ext cx="1962511" cy="438447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ABM to capture flood incident responses</a:t>
            </a:r>
          </a:p>
        </p:txBody>
      </p:sp>
    </p:spTree>
    <p:extLst>
      <p:ext uri="{BB962C8B-B14F-4D97-AF65-F5344CB8AC3E}">
        <p14:creationId xmlns:p14="http://schemas.microsoft.com/office/powerpoint/2010/main" val="40778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189187" y="6458370"/>
            <a:ext cx="6030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http://www.youtube.com/watch?v=o0EOlc5n9O8</a:t>
            </a:r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B2B84-1A67-BEA1-547F-886F5CFC979B}"/>
              </a:ext>
            </a:extLst>
          </p:cNvPr>
          <p:cNvSpPr txBox="1"/>
          <p:nvPr/>
        </p:nvSpPr>
        <p:spPr>
          <a:xfrm>
            <a:off x="6604670" y="6412759"/>
            <a:ext cx="558348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Dawson, R. J., </a:t>
            </a:r>
            <a:r>
              <a:rPr lang="en-GB" sz="10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Peppe</a:t>
            </a:r>
            <a:r>
              <a:rPr lang="en-GB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 and Wang, M. An agent based model for risk-based flood incident management, </a:t>
            </a:r>
            <a:r>
              <a:rPr lang="en-GB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 Hazards</a:t>
            </a:r>
            <a:r>
              <a:rPr lang="en-GB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0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10.1007/s11069-011-9745-4</a:t>
            </a:r>
            <a:endParaRPr lang="en-GB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6EE4E4-4F14-7589-6B32-9843323A1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236" y="29743"/>
            <a:ext cx="8163252" cy="63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etwork+gri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7"/>
          <a:stretch/>
        </p:blipFill>
        <p:spPr bwMode="auto">
          <a:xfrm>
            <a:off x="456308" y="1196752"/>
            <a:ext cx="4784300" cy="451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3712" y="2204864"/>
            <a:ext cx="6500565" cy="414908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Geospatial behaviour model for different demographic and agent types</a:t>
            </a:r>
          </a:p>
        </p:txBody>
      </p:sp>
      <p:pic>
        <p:nvPicPr>
          <p:cNvPr id="2050" name="Picture 2" descr="DailyGrind_larg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0056" y="2420888"/>
            <a:ext cx="5363904" cy="455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0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efFFailureDrown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3868" y="1268760"/>
            <a:ext cx="67437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 rot="-1800000">
            <a:off x="4875396" y="2789629"/>
            <a:ext cx="21602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07769" y="2492896"/>
            <a:ext cx="163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Breach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impacts: Single defence breach</a:t>
            </a:r>
          </a:p>
        </p:txBody>
      </p:sp>
    </p:spTree>
    <p:extLst>
      <p:ext uri="{BB962C8B-B14F-4D97-AF65-F5344CB8AC3E}">
        <p14:creationId xmlns:p14="http://schemas.microsoft.com/office/powerpoint/2010/main" val="3982405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742</Words>
  <Application>Microsoft Office PowerPoint</Application>
  <PresentationFormat>Widescreen</PresentationFormat>
  <Paragraphs>137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Symbol</vt:lpstr>
      <vt:lpstr>Times New Roman</vt:lpstr>
      <vt:lpstr>Custom Design</vt:lpstr>
      <vt:lpstr>1_Custom Design</vt:lpstr>
      <vt:lpstr>An Agent-Based Model of Flood Infrastructure Resilience</vt:lpstr>
      <vt:lpstr>Typical assessment of flood risk</vt:lpstr>
      <vt:lpstr>Flood resilience</vt:lpstr>
      <vt:lpstr>Agent-based modelling</vt:lpstr>
      <vt:lpstr>ABM to capture flood incident responses</vt:lpstr>
      <vt:lpstr>ABM to capture flood incident responses</vt:lpstr>
      <vt:lpstr>PowerPoint Presentation</vt:lpstr>
      <vt:lpstr>Geospatial behaviour model for different demographic and agent types</vt:lpstr>
      <vt:lpstr>Spatial impacts: Single defence breach</vt:lpstr>
      <vt:lpstr>Vulnerability</vt:lpstr>
      <vt:lpstr>Effectiveness of flood warning</vt:lpstr>
      <vt:lpstr>Risk to people vs. property</vt:lpstr>
      <vt:lpstr>Evacuation location</vt:lpstr>
      <vt:lpstr>Congestion</vt:lpstr>
      <vt:lpstr>Centre of Excellence project</vt:lpstr>
      <vt:lpstr>Open data application: Kibera</vt:lpstr>
      <vt:lpstr>Alternative hazards</vt:lpstr>
      <vt:lpstr>Conclusions</vt:lpstr>
      <vt:lpstr>An Agent-Based Model of Flood Infrastructure Resilience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Pickard</dc:creator>
  <cp:lastModifiedBy>Richard Dawson</cp:lastModifiedBy>
  <cp:revision>169</cp:revision>
  <cp:lastPrinted>2025-06-25T10:49:54Z</cp:lastPrinted>
  <dcterms:created xsi:type="dcterms:W3CDTF">2014-02-06T08:38:00Z</dcterms:created>
  <dcterms:modified xsi:type="dcterms:W3CDTF">2025-06-26T07:56:58Z</dcterms:modified>
</cp:coreProperties>
</file>